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0"/>
  </p:notesMasterIdLst>
  <p:sldIdLst>
    <p:sldId id="319" r:id="rId2"/>
    <p:sldId id="322" r:id="rId3"/>
    <p:sldId id="323" r:id="rId4"/>
    <p:sldId id="308" r:id="rId5"/>
    <p:sldId id="320" r:id="rId6"/>
    <p:sldId id="310" r:id="rId7"/>
    <p:sldId id="309" r:id="rId8"/>
    <p:sldId id="32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vanna"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35" autoAdjust="0"/>
    <p:restoredTop sz="94660"/>
  </p:normalViewPr>
  <p:slideViewPr>
    <p:cSldViewPr>
      <p:cViewPr varScale="1">
        <p:scale>
          <a:sx n="68" d="100"/>
          <a:sy n="68" d="100"/>
        </p:scale>
        <p:origin x="-1212" y="-96"/>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8" d="100"/>
          <a:sy n="68" d="100"/>
        </p:scale>
        <p:origin x="-2800" y="-11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1B6947-E558-4AC8-B38E-28C8282712A6}" type="datetimeFigureOut">
              <a:rPr lang="en-US" smtClean="0"/>
              <a:pPr/>
              <a:t>9/21/2014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BDDB01-E774-4B41-B5AB-0B36579ADCB1}" type="slidenum">
              <a:rPr lang="en-US" smtClean="0"/>
              <a:pPr/>
              <a:t>‹#›</a:t>
            </a:fld>
            <a:endParaRPr lang="en-US"/>
          </a:p>
        </p:txBody>
      </p:sp>
    </p:spTree>
    <p:extLst>
      <p:ext uri="{BB962C8B-B14F-4D97-AF65-F5344CB8AC3E}">
        <p14:creationId xmlns:p14="http://schemas.microsoft.com/office/powerpoint/2010/main" xmlns="" val="316138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2A5F88-4273-4437-B9D4-AF52F00FD37A}" type="slidenum">
              <a:rPr lang="en-US" smtClean="0"/>
              <a:pPr/>
              <a:t>8</a:t>
            </a:fld>
            <a:endParaRPr lang="en-US"/>
          </a:p>
        </p:txBody>
      </p:sp>
    </p:spTree>
    <p:extLst>
      <p:ext uri="{BB962C8B-B14F-4D97-AF65-F5344CB8AC3E}">
        <p14:creationId xmlns:p14="http://schemas.microsoft.com/office/powerpoint/2010/main" xmlns="" val="1151383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E855C56A-1FB3-4421-ACA4-6AF0A2DEDE41}"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55C56A-1FB3-4421-ACA4-6AF0A2DEDE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55C56A-1FB3-4421-ACA4-6AF0A2DEDE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55C56A-1FB3-4421-ACA4-6AF0A2DEDE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855C56A-1FB3-4421-ACA4-6AF0A2DEDE41}"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855C56A-1FB3-4421-ACA4-6AF0A2DEDE4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855C56A-1FB3-4421-ACA4-6AF0A2DEDE4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855C56A-1FB3-4421-ACA4-6AF0A2DEDE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855C56A-1FB3-4421-ACA4-6AF0A2DEDE41}"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855C56A-1FB3-4421-ACA4-6AF0A2DEDE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699B049-2D4F-431B-A14F-87E40F07C8DE}" type="datetimeFigureOut">
              <a:rPr lang="en-US" smtClean="0"/>
              <a:pPr/>
              <a:t>9/21/2014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855C56A-1FB3-4421-ACA4-6AF0A2DEDE41}"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699B049-2D4F-431B-A14F-87E40F07C8DE}" type="datetimeFigureOut">
              <a:rPr lang="en-US" smtClean="0"/>
              <a:pPr/>
              <a:t>9/21/2014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855C56A-1FB3-4421-ACA4-6AF0A2DEDE41}"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828800" y="304800"/>
            <a:ext cx="6172200" cy="12954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sz="3900" dirty="0" smtClean="0"/>
              <a:t>Introduction to The Big Five</a:t>
            </a:r>
            <a:endParaRPr lang="en-US" sz="3900" dirty="0"/>
          </a:p>
        </p:txBody>
      </p:sp>
      <p:sp>
        <p:nvSpPr>
          <p:cNvPr id="7" name="Rectangle 6"/>
          <p:cNvSpPr/>
          <p:nvPr/>
        </p:nvSpPr>
        <p:spPr>
          <a:xfrm>
            <a:off x="1371600" y="2005548"/>
            <a:ext cx="3733800" cy="1631216"/>
          </a:xfrm>
          <a:prstGeom prst="rect">
            <a:avLst/>
          </a:prstGeom>
        </p:spPr>
        <p:txBody>
          <a:bodyPr wrap="square">
            <a:spAutoFit/>
          </a:bodyPr>
          <a:lstStyle/>
          <a:p>
            <a:r>
              <a:rPr lang="en-US" sz="2000" dirty="0"/>
              <a:t>While there are hundreds of personality traits that psychologists have been using for over a century, there are really just a few dimensions of variation. </a:t>
            </a:r>
          </a:p>
        </p:txBody>
      </p:sp>
      <p:pic>
        <p:nvPicPr>
          <p:cNvPr id="1026" name="Picture 2" descr="http://dfzuqb3fg6qpm.cloudfront.net/wp-content/uploads/2013/04/what-is-big-fiv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36003" y="2005548"/>
            <a:ext cx="3996648" cy="2362199"/>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1345659" y="4971871"/>
            <a:ext cx="7786991" cy="1200329"/>
          </a:xfrm>
          <a:prstGeom prst="rect">
            <a:avLst/>
          </a:prstGeom>
        </p:spPr>
        <p:txBody>
          <a:bodyPr wrap="square">
            <a:spAutoFit/>
          </a:bodyPr>
          <a:lstStyle/>
          <a:p>
            <a:r>
              <a:rPr lang="en-US" dirty="0"/>
              <a:t>For example, many scales are available to measure depression, anxiety, self-consciousness, and other tendencies toward experiencing frequent negative emotions. However, these scales all correlate strongly with each other as aspects of Neuroticism, a trait of the Big Five.</a:t>
            </a:r>
          </a:p>
        </p:txBody>
      </p:sp>
    </p:spTree>
    <p:extLst>
      <p:ext uri="{BB962C8B-B14F-4D97-AF65-F5344CB8AC3E}">
        <p14:creationId xmlns:p14="http://schemas.microsoft.com/office/powerpoint/2010/main" xmlns="" val="4145625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828800" y="304800"/>
            <a:ext cx="6172200" cy="12954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sz="3900" dirty="0" smtClean="0"/>
              <a:t>Introduction to The Big Five</a:t>
            </a:r>
            <a:endParaRPr lang="en-US" sz="3900" dirty="0"/>
          </a:p>
        </p:txBody>
      </p:sp>
      <p:sp>
        <p:nvSpPr>
          <p:cNvPr id="7" name="Rectangle 6"/>
          <p:cNvSpPr/>
          <p:nvPr/>
        </p:nvSpPr>
        <p:spPr>
          <a:xfrm>
            <a:off x="1828800" y="2005548"/>
            <a:ext cx="6400800" cy="2554545"/>
          </a:xfrm>
          <a:prstGeom prst="rect">
            <a:avLst/>
          </a:prstGeom>
        </p:spPr>
        <p:txBody>
          <a:bodyPr wrap="square">
            <a:spAutoFit/>
          </a:bodyPr>
          <a:lstStyle/>
          <a:p>
            <a:r>
              <a:rPr lang="en-US" sz="2000" dirty="0" smtClean="0"/>
              <a:t>One of the most important measures of personality created is The Big Five Inventory.</a:t>
            </a:r>
          </a:p>
          <a:p>
            <a:endParaRPr lang="en-US" sz="2000" dirty="0"/>
          </a:p>
          <a:p>
            <a:r>
              <a:rPr lang="en-US" sz="2000" dirty="0" smtClean="0"/>
              <a:t>Psychologists </a:t>
            </a:r>
            <a:r>
              <a:rPr lang="en-US" sz="2000" dirty="0"/>
              <a:t>in the 1960s first began to notice that the same "meta-traits" kept popping up in large studies. </a:t>
            </a:r>
            <a:r>
              <a:rPr lang="en-US" sz="2000" dirty="0" smtClean="0"/>
              <a:t> In the </a:t>
            </a:r>
            <a:r>
              <a:rPr lang="en-US" sz="2000" dirty="0"/>
              <a:t>1980s the "five factor model" of personality was developed, now called The Big Five, and has become the </a:t>
            </a:r>
            <a:r>
              <a:rPr lang="en-US" sz="2000" dirty="0" smtClean="0"/>
              <a:t>most </a:t>
            </a:r>
            <a:r>
              <a:rPr lang="en-US" sz="2000" dirty="0"/>
              <a:t>important model in personality psychology</a:t>
            </a:r>
            <a:r>
              <a:rPr lang="en-US" sz="2000" dirty="0" smtClean="0"/>
              <a:t>.</a:t>
            </a:r>
          </a:p>
        </p:txBody>
      </p:sp>
    </p:spTree>
    <p:extLst>
      <p:ext uri="{BB962C8B-B14F-4D97-AF65-F5344CB8AC3E}">
        <p14:creationId xmlns:p14="http://schemas.microsoft.com/office/powerpoint/2010/main" xmlns="" val="163050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828800" y="304800"/>
            <a:ext cx="6172200" cy="12954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sz="3900" dirty="0" smtClean="0"/>
              <a:t>Introduction to The Big Five</a:t>
            </a:r>
            <a:endParaRPr lang="en-US" sz="3900" dirty="0"/>
          </a:p>
        </p:txBody>
      </p:sp>
      <p:sp>
        <p:nvSpPr>
          <p:cNvPr id="7" name="Rectangle 6"/>
          <p:cNvSpPr/>
          <p:nvPr/>
        </p:nvSpPr>
        <p:spPr>
          <a:xfrm>
            <a:off x="5943600" y="1600200"/>
            <a:ext cx="2819399" cy="2246769"/>
          </a:xfrm>
          <a:prstGeom prst="rect">
            <a:avLst/>
          </a:prstGeom>
        </p:spPr>
        <p:txBody>
          <a:bodyPr wrap="square">
            <a:spAutoFit/>
          </a:bodyPr>
          <a:lstStyle/>
          <a:p>
            <a:r>
              <a:rPr lang="en-US" sz="2000" dirty="0"/>
              <a:t>It turns out that chimpanzees, dogs, pigs, and even squid can be reliably classified, based on their individual behaviors, on some or all of the five factors. </a:t>
            </a:r>
          </a:p>
        </p:txBody>
      </p:sp>
      <p:pic>
        <p:nvPicPr>
          <p:cNvPr id="2050" name="Picture 2" descr="http://www.redorbit.com/media/uploads/2014/05/78777860-617x41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00201" y="1600201"/>
            <a:ext cx="4114800" cy="2774323"/>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1600201" y="4648200"/>
            <a:ext cx="7162798" cy="1200329"/>
          </a:xfrm>
          <a:prstGeom prst="rect">
            <a:avLst/>
          </a:prstGeom>
        </p:spPr>
        <p:txBody>
          <a:bodyPr wrap="square">
            <a:spAutoFit/>
          </a:bodyPr>
          <a:lstStyle/>
          <a:p>
            <a:r>
              <a:rPr lang="en-US" dirty="0"/>
              <a:t>Variation on these five factors seems to reflect some basic traits on which the brains of animals can vary, such as being set for more or less social interactions (extraversion), or for more or less variety seeking (openness to experience).</a:t>
            </a:r>
          </a:p>
        </p:txBody>
      </p:sp>
    </p:spTree>
    <p:extLst>
      <p:ext uri="{BB962C8B-B14F-4D97-AF65-F5344CB8AC3E}">
        <p14:creationId xmlns:p14="http://schemas.microsoft.com/office/powerpoint/2010/main" xmlns="" val="3510281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descr="http://blog.lib.umn.edu/meriw007/psy_1001/Big%20Fiv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00200" y="1752600"/>
            <a:ext cx="7170254" cy="48145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itle 1"/>
          <p:cNvSpPr txBox="1">
            <a:spLocks/>
          </p:cNvSpPr>
          <p:nvPr/>
        </p:nvSpPr>
        <p:spPr>
          <a:xfrm>
            <a:off x="1828800" y="304800"/>
            <a:ext cx="6172200" cy="12954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sz="3900" dirty="0" smtClean="0"/>
              <a:t>Introduction to The Big Five</a:t>
            </a:r>
            <a:endParaRPr lang="en-US" sz="3900" dirty="0"/>
          </a:p>
        </p:txBody>
      </p:sp>
    </p:spTree>
    <p:extLst>
      <p:ext uri="{BB962C8B-B14F-4D97-AF65-F5344CB8AC3E}">
        <p14:creationId xmlns:p14="http://schemas.microsoft.com/office/powerpoint/2010/main" xmlns="" val="1326215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828800" y="304800"/>
            <a:ext cx="6172200" cy="12954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sz="3900" dirty="0" smtClean="0"/>
              <a:t>Introduction to The Big Five</a:t>
            </a:r>
            <a:endParaRPr lang="en-US" sz="3900" dirty="0"/>
          </a:p>
        </p:txBody>
      </p:sp>
      <p:sp>
        <p:nvSpPr>
          <p:cNvPr id="7" name="Rectangle 6"/>
          <p:cNvSpPr/>
          <p:nvPr/>
        </p:nvSpPr>
        <p:spPr>
          <a:xfrm>
            <a:off x="1905000" y="2057400"/>
            <a:ext cx="6400800" cy="2862322"/>
          </a:xfrm>
          <a:prstGeom prst="rect">
            <a:avLst/>
          </a:prstGeom>
        </p:spPr>
        <p:txBody>
          <a:bodyPr wrap="square">
            <a:spAutoFit/>
          </a:bodyPr>
          <a:lstStyle/>
          <a:p>
            <a:r>
              <a:rPr lang="en-US" sz="2000" dirty="0"/>
              <a:t>To learn more about your personality profile I want to introduce you to a website Dr. Ravi </a:t>
            </a:r>
            <a:r>
              <a:rPr lang="en-US" sz="2000" dirty="0" err="1"/>
              <a:t>Iyer</a:t>
            </a:r>
            <a:r>
              <a:rPr lang="en-US" sz="2000" dirty="0"/>
              <a:t> and Dr. </a:t>
            </a:r>
            <a:r>
              <a:rPr lang="en-US" sz="2000" dirty="0" smtClean="0"/>
              <a:t>Ryan Howell </a:t>
            </a:r>
            <a:r>
              <a:rPr lang="en-US" sz="2000" dirty="0"/>
              <a:t>created titled “</a:t>
            </a:r>
            <a:r>
              <a:rPr lang="en-US" sz="2000" dirty="0" err="1"/>
              <a:t>BeyondThePurchase.Org</a:t>
            </a:r>
            <a:r>
              <a:rPr lang="en-US" sz="2000" dirty="0"/>
              <a:t>” which allows individuals all over the world to take </a:t>
            </a:r>
            <a:r>
              <a:rPr lang="en-US" sz="2000" dirty="0" smtClean="0"/>
              <a:t>free psychology </a:t>
            </a:r>
            <a:r>
              <a:rPr lang="en-US" sz="2000" dirty="0"/>
              <a:t>quizzes to find out more about their personality traits</a:t>
            </a:r>
            <a:r>
              <a:rPr lang="en-US" sz="2000" dirty="0" smtClean="0"/>
              <a:t>.</a:t>
            </a:r>
          </a:p>
          <a:p>
            <a:endParaRPr lang="en-US" sz="2000" dirty="0"/>
          </a:p>
          <a:p>
            <a:r>
              <a:rPr lang="en-US" sz="2000" dirty="0" smtClean="0"/>
              <a:t>Once you’ve completed The Big Five quiz,  you’ll be able to view your results for each of the five dimensions, and compare those results to others.</a:t>
            </a:r>
          </a:p>
        </p:txBody>
      </p:sp>
    </p:spTree>
    <p:extLst>
      <p:ext uri="{BB962C8B-B14F-4D97-AF65-F5344CB8AC3E}">
        <p14:creationId xmlns:p14="http://schemas.microsoft.com/office/powerpoint/2010/main" xmlns="" val="3996322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print"/>
          <a:srcRect t="12258" r="61713" b="8746"/>
          <a:stretch/>
        </p:blipFill>
        <p:spPr>
          <a:xfrm>
            <a:off x="3048000" y="1767839"/>
            <a:ext cx="4191000" cy="4861561"/>
          </a:xfrm>
          <a:prstGeom prst="rect">
            <a:avLst/>
          </a:prstGeom>
        </p:spPr>
      </p:pic>
      <p:sp>
        <p:nvSpPr>
          <p:cNvPr id="5" name="Title 1"/>
          <p:cNvSpPr txBox="1">
            <a:spLocks/>
          </p:cNvSpPr>
          <p:nvPr/>
        </p:nvSpPr>
        <p:spPr>
          <a:xfrm>
            <a:off x="1828800" y="304800"/>
            <a:ext cx="6172200" cy="12954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sz="3900" dirty="0" smtClean="0"/>
              <a:t>Introduction to The Big Five</a:t>
            </a:r>
            <a:endParaRPr lang="en-US" sz="3900" dirty="0"/>
          </a:p>
        </p:txBody>
      </p:sp>
    </p:spTree>
    <p:extLst>
      <p:ext uri="{BB962C8B-B14F-4D97-AF65-F5344CB8AC3E}">
        <p14:creationId xmlns:p14="http://schemas.microsoft.com/office/powerpoint/2010/main" xmlns="" val="2267876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print"/>
          <a:srcRect l="14641" t="13541" r="19181" b="9376"/>
          <a:stretch/>
        </p:blipFill>
        <p:spPr>
          <a:xfrm>
            <a:off x="1295400" y="1676400"/>
            <a:ext cx="7679725" cy="5029200"/>
          </a:xfrm>
          <a:prstGeom prst="rect">
            <a:avLst/>
          </a:prstGeom>
        </p:spPr>
      </p:pic>
      <p:sp>
        <p:nvSpPr>
          <p:cNvPr id="5" name="Title 1"/>
          <p:cNvSpPr txBox="1">
            <a:spLocks/>
          </p:cNvSpPr>
          <p:nvPr/>
        </p:nvSpPr>
        <p:spPr>
          <a:xfrm>
            <a:off x="1828800" y="304800"/>
            <a:ext cx="6172200" cy="1295400"/>
          </a:xfrm>
          <a:prstGeom prst="rect">
            <a:avLst/>
          </a:prstGeom>
        </p:spPr>
        <p:txBody>
          <a:bodyPr anchor="ctr">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sz="3900" dirty="0" smtClean="0"/>
              <a:t>Introduction to The Big Five</a:t>
            </a:r>
            <a:endParaRPr lang="en-US" sz="3900" dirty="0"/>
          </a:p>
        </p:txBody>
      </p:sp>
    </p:spTree>
    <p:extLst>
      <p:ext uri="{BB962C8B-B14F-4D97-AF65-F5344CB8AC3E}">
        <p14:creationId xmlns:p14="http://schemas.microsoft.com/office/powerpoint/2010/main" xmlns="" val="3577421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52400"/>
            <a:ext cx="6172200" cy="1208562"/>
          </a:xfrm>
        </p:spPr>
        <p:txBody>
          <a:bodyPr>
            <a:normAutofit/>
          </a:bodyPr>
          <a:lstStyle/>
          <a:p>
            <a:r>
              <a:rPr lang="en-US" dirty="0" smtClean="0"/>
              <a:t>Discussion Questions</a:t>
            </a:r>
            <a:endParaRPr lang="en-US" dirty="0"/>
          </a:p>
        </p:txBody>
      </p:sp>
      <p:sp>
        <p:nvSpPr>
          <p:cNvPr id="5" name="Subtitle 2"/>
          <p:cNvSpPr>
            <a:spLocks noGrp="1"/>
          </p:cNvSpPr>
          <p:nvPr>
            <p:ph type="subTitle" idx="1"/>
          </p:nvPr>
        </p:nvSpPr>
        <p:spPr>
          <a:xfrm>
            <a:off x="1295400" y="1905000"/>
            <a:ext cx="6705600" cy="3936522"/>
          </a:xfrm>
        </p:spPr>
        <p:txBody>
          <a:bodyPr>
            <a:noAutofit/>
          </a:bodyPr>
          <a:lstStyle/>
          <a:p>
            <a:pPr marL="713232" lvl="1" indent="-256032" algn="l">
              <a:spcBef>
                <a:spcPts val="0"/>
              </a:spcBef>
              <a:buFont typeface="Arial"/>
              <a:buChar char="•"/>
            </a:pPr>
            <a:r>
              <a:rPr lang="en-US" sz="2000" dirty="0" smtClean="0"/>
              <a:t>If Andy scores high in Openness,  will he also score high in Extraversion?  Why or why not?</a:t>
            </a:r>
            <a:r>
              <a:rPr lang="en-US" sz="2000" dirty="0"/>
              <a:t/>
            </a:r>
            <a:br>
              <a:rPr lang="en-US" sz="2000" dirty="0"/>
            </a:br>
            <a:endParaRPr lang="en-US" sz="2000" dirty="0" smtClean="0"/>
          </a:p>
          <a:p>
            <a:pPr marL="713232" lvl="1" indent="-256032" algn="l">
              <a:spcBef>
                <a:spcPts val="0"/>
              </a:spcBef>
              <a:buFont typeface="Arial"/>
              <a:buChar char="•"/>
            </a:pPr>
            <a:r>
              <a:rPr lang="en-US" sz="2000" dirty="0" smtClean="0"/>
              <a:t>Think back to the questions asked in The Big Five personality test.  Create three additional questions that would help measure one of the five dimensions.</a:t>
            </a:r>
            <a:br>
              <a:rPr lang="en-US" sz="2000" dirty="0" smtClean="0"/>
            </a:br>
            <a:endParaRPr lang="en-US" sz="2000" dirty="0" smtClean="0"/>
          </a:p>
          <a:p>
            <a:pPr marL="713232" lvl="1" indent="-256032" algn="l">
              <a:spcBef>
                <a:spcPts val="0"/>
              </a:spcBef>
              <a:buFont typeface="Arial"/>
              <a:buChar char="•"/>
            </a:pPr>
            <a:r>
              <a:rPr lang="en-US" sz="2000" dirty="0" smtClean="0"/>
              <a:t>How might knowing a friend’s scores on each of the Big Five dimensions help you resolve a disagreement?  How would you change your behavior if he or she was high in Conscientiousness?  Low in Openness?</a:t>
            </a:r>
          </a:p>
          <a:p>
            <a:pPr marL="713232" lvl="1" indent="-256032" algn="l">
              <a:spcBef>
                <a:spcPts val="0"/>
              </a:spcBef>
              <a:buFont typeface="Arial"/>
              <a:buChar char="•"/>
            </a:pPr>
            <a:endParaRPr lang="en-US" sz="2000" dirty="0" smtClean="0"/>
          </a:p>
        </p:txBody>
      </p:sp>
    </p:spTree>
    <p:extLst>
      <p:ext uri="{BB962C8B-B14F-4D97-AF65-F5344CB8AC3E}">
        <p14:creationId xmlns:p14="http://schemas.microsoft.com/office/powerpoint/2010/main" xmlns="" val="3030734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Summer.thmx</Template>
  <TotalTime>3857</TotalTime>
  <Words>355</Words>
  <Application>Microsoft Office PowerPoint</Application>
  <PresentationFormat>On-screen Show (4:3)</PresentationFormat>
  <Paragraphs>22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Slide 1</vt:lpstr>
      <vt:lpstr>Slide 2</vt:lpstr>
      <vt:lpstr>Slide 3</vt:lpstr>
      <vt:lpstr>Slide 4</vt:lpstr>
      <vt:lpstr>Slide 5</vt:lpstr>
      <vt:lpstr>Slide 6</vt:lpstr>
      <vt:lpstr>Slide 7</vt:lpstr>
      <vt:lpstr>Discussion Questions</vt:lpstr>
    </vt:vector>
  </TitlesOfParts>
  <Company>SFSU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 is short for statistical procedures:</dc:title>
  <dc:creator>Ryan Howell</dc:creator>
  <cp:lastModifiedBy>Tom</cp:lastModifiedBy>
  <cp:revision>51</cp:revision>
  <dcterms:created xsi:type="dcterms:W3CDTF">2012-08-28T04:13:33Z</dcterms:created>
  <dcterms:modified xsi:type="dcterms:W3CDTF">2014-09-22T01:50:09Z</dcterms:modified>
</cp:coreProperties>
</file>